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75" r:id="rId7"/>
    <p:sldId id="271" r:id="rId8"/>
    <p:sldId id="272" r:id="rId9"/>
    <p:sldId id="276" r:id="rId10"/>
    <p:sldId id="27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11" d="100"/>
          <a:sy n="111" d="100"/>
        </p:scale>
        <p:origin x="15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CF150-856A-4413-A9D2-45F20CFBD306}"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D48A5-5C47-43CB-943B-49141C92225A}" type="slidenum">
              <a:rPr lang="en-US" smtClean="0"/>
              <a:t>‹#›</a:t>
            </a:fld>
            <a:endParaRPr lang="en-US"/>
          </a:p>
        </p:txBody>
      </p:sp>
    </p:spTree>
    <p:extLst>
      <p:ext uri="{BB962C8B-B14F-4D97-AF65-F5344CB8AC3E}">
        <p14:creationId xmlns:p14="http://schemas.microsoft.com/office/powerpoint/2010/main" val="294936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CF150-856A-4413-A9D2-45F20CFBD306}"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D48A5-5C47-43CB-943B-49141C92225A}" type="slidenum">
              <a:rPr lang="en-US" smtClean="0"/>
              <a:t>‹#›</a:t>
            </a:fld>
            <a:endParaRPr lang="en-US"/>
          </a:p>
        </p:txBody>
      </p:sp>
    </p:spTree>
    <p:extLst>
      <p:ext uri="{BB962C8B-B14F-4D97-AF65-F5344CB8AC3E}">
        <p14:creationId xmlns:p14="http://schemas.microsoft.com/office/powerpoint/2010/main" val="998103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CF150-856A-4413-A9D2-45F20CFBD306}"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D48A5-5C47-43CB-943B-49141C92225A}" type="slidenum">
              <a:rPr lang="en-US" smtClean="0"/>
              <a:t>‹#›</a:t>
            </a:fld>
            <a:endParaRPr lang="en-US"/>
          </a:p>
        </p:txBody>
      </p:sp>
    </p:spTree>
    <p:extLst>
      <p:ext uri="{BB962C8B-B14F-4D97-AF65-F5344CB8AC3E}">
        <p14:creationId xmlns:p14="http://schemas.microsoft.com/office/powerpoint/2010/main" val="2574305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CF150-856A-4413-A9D2-45F20CFBD306}"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D48A5-5C47-43CB-943B-49141C92225A}" type="slidenum">
              <a:rPr lang="en-US" smtClean="0"/>
              <a:t>‹#›</a:t>
            </a:fld>
            <a:endParaRPr lang="en-US"/>
          </a:p>
        </p:txBody>
      </p:sp>
    </p:spTree>
    <p:extLst>
      <p:ext uri="{BB962C8B-B14F-4D97-AF65-F5344CB8AC3E}">
        <p14:creationId xmlns:p14="http://schemas.microsoft.com/office/powerpoint/2010/main" val="3759980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3CF150-856A-4413-A9D2-45F20CFBD306}"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D48A5-5C47-43CB-943B-49141C92225A}" type="slidenum">
              <a:rPr lang="en-US" smtClean="0"/>
              <a:t>‹#›</a:t>
            </a:fld>
            <a:endParaRPr lang="en-US"/>
          </a:p>
        </p:txBody>
      </p:sp>
    </p:spTree>
    <p:extLst>
      <p:ext uri="{BB962C8B-B14F-4D97-AF65-F5344CB8AC3E}">
        <p14:creationId xmlns:p14="http://schemas.microsoft.com/office/powerpoint/2010/main" val="82115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CF150-856A-4413-A9D2-45F20CFBD306}"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D48A5-5C47-43CB-943B-49141C92225A}" type="slidenum">
              <a:rPr lang="en-US" smtClean="0"/>
              <a:t>‹#›</a:t>
            </a:fld>
            <a:endParaRPr lang="en-US"/>
          </a:p>
        </p:txBody>
      </p:sp>
    </p:spTree>
    <p:extLst>
      <p:ext uri="{BB962C8B-B14F-4D97-AF65-F5344CB8AC3E}">
        <p14:creationId xmlns:p14="http://schemas.microsoft.com/office/powerpoint/2010/main" val="177999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CF150-856A-4413-A9D2-45F20CFBD306}" type="datetimeFigureOut">
              <a:rPr lang="en-US" smtClean="0"/>
              <a:t>12/10/2025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8D48A5-5C47-43CB-943B-49141C92225A}" type="slidenum">
              <a:rPr lang="en-US" smtClean="0"/>
              <a:t>‹#›</a:t>
            </a:fld>
            <a:endParaRPr lang="en-US"/>
          </a:p>
        </p:txBody>
      </p:sp>
    </p:spTree>
    <p:extLst>
      <p:ext uri="{BB962C8B-B14F-4D97-AF65-F5344CB8AC3E}">
        <p14:creationId xmlns:p14="http://schemas.microsoft.com/office/powerpoint/2010/main" val="164919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CF150-856A-4413-A9D2-45F20CFBD306}" type="datetimeFigureOut">
              <a:rPr lang="en-US" smtClean="0"/>
              <a:t>12/10/2025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8D48A5-5C47-43CB-943B-49141C92225A}" type="slidenum">
              <a:rPr lang="en-US" smtClean="0"/>
              <a:t>‹#›</a:t>
            </a:fld>
            <a:endParaRPr lang="en-US"/>
          </a:p>
        </p:txBody>
      </p:sp>
    </p:spTree>
    <p:extLst>
      <p:ext uri="{BB962C8B-B14F-4D97-AF65-F5344CB8AC3E}">
        <p14:creationId xmlns:p14="http://schemas.microsoft.com/office/powerpoint/2010/main" val="2350466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CF150-856A-4413-A9D2-45F20CFBD306}" type="datetimeFigureOut">
              <a:rPr lang="en-US" smtClean="0"/>
              <a:t>12/10/2025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8D48A5-5C47-43CB-943B-49141C92225A}" type="slidenum">
              <a:rPr lang="en-US" smtClean="0"/>
              <a:t>‹#›</a:t>
            </a:fld>
            <a:endParaRPr lang="en-US"/>
          </a:p>
        </p:txBody>
      </p:sp>
    </p:spTree>
    <p:extLst>
      <p:ext uri="{BB962C8B-B14F-4D97-AF65-F5344CB8AC3E}">
        <p14:creationId xmlns:p14="http://schemas.microsoft.com/office/powerpoint/2010/main" val="1079394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3CF150-856A-4413-A9D2-45F20CFBD306}"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D48A5-5C47-43CB-943B-49141C92225A}" type="slidenum">
              <a:rPr lang="en-US" smtClean="0"/>
              <a:t>‹#›</a:t>
            </a:fld>
            <a:endParaRPr lang="en-US"/>
          </a:p>
        </p:txBody>
      </p:sp>
    </p:spTree>
    <p:extLst>
      <p:ext uri="{BB962C8B-B14F-4D97-AF65-F5344CB8AC3E}">
        <p14:creationId xmlns:p14="http://schemas.microsoft.com/office/powerpoint/2010/main" val="3789617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3CF150-856A-4413-A9D2-45F20CFBD306}"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D48A5-5C47-43CB-943B-49141C92225A}" type="slidenum">
              <a:rPr lang="en-US" smtClean="0"/>
              <a:t>‹#›</a:t>
            </a:fld>
            <a:endParaRPr lang="en-US"/>
          </a:p>
        </p:txBody>
      </p:sp>
    </p:spTree>
    <p:extLst>
      <p:ext uri="{BB962C8B-B14F-4D97-AF65-F5344CB8AC3E}">
        <p14:creationId xmlns:p14="http://schemas.microsoft.com/office/powerpoint/2010/main" val="703995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CF150-856A-4413-A9D2-45F20CFBD306}" type="datetimeFigureOut">
              <a:rPr lang="en-US" smtClean="0"/>
              <a:t>12/10/2025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D48A5-5C47-43CB-943B-49141C92225A}" type="slidenum">
              <a:rPr lang="en-US" smtClean="0"/>
              <a:t>‹#›</a:t>
            </a:fld>
            <a:endParaRPr lang="en-US"/>
          </a:p>
        </p:txBody>
      </p:sp>
    </p:spTree>
    <p:extLst>
      <p:ext uri="{BB962C8B-B14F-4D97-AF65-F5344CB8AC3E}">
        <p14:creationId xmlns:p14="http://schemas.microsoft.com/office/powerpoint/2010/main" val="3466961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2620E-665F-FC3F-EF69-70180339E2C8}"/>
              </a:ext>
            </a:extLst>
          </p:cNvPr>
          <p:cNvSpPr>
            <a:spLocks noGrp="1"/>
          </p:cNvSpPr>
          <p:nvPr>
            <p:ph type="ctrTitle"/>
          </p:nvPr>
        </p:nvSpPr>
        <p:spPr/>
        <p:txBody>
          <a:bodyPr>
            <a:normAutofit/>
          </a:bodyPr>
          <a:lstStyle/>
          <a:p>
            <a:r>
              <a:rPr lang="en-US" dirty="0"/>
              <a:t>COLD SPRINGS SEWER DISTRICT #1</a:t>
            </a:r>
          </a:p>
        </p:txBody>
      </p:sp>
      <p:sp>
        <p:nvSpPr>
          <p:cNvPr id="3" name="Subtitle 2">
            <a:extLst>
              <a:ext uri="{FF2B5EF4-FFF2-40B4-BE49-F238E27FC236}">
                <a16:creationId xmlns:a16="http://schemas.microsoft.com/office/drawing/2014/main" id="{560AAF90-595C-1586-D017-060044FE805C}"/>
              </a:ext>
            </a:extLst>
          </p:cNvPr>
          <p:cNvSpPr>
            <a:spLocks noGrp="1"/>
          </p:cNvSpPr>
          <p:nvPr>
            <p:ph type="subTitle" idx="1"/>
          </p:nvPr>
        </p:nvSpPr>
        <p:spPr/>
        <p:txBody>
          <a:bodyPr/>
          <a:lstStyle/>
          <a:p>
            <a:endParaRPr lang="en-US" dirty="0"/>
          </a:p>
          <a:p>
            <a:r>
              <a:rPr lang="en-US" dirty="0"/>
              <a:t>December 2025</a:t>
            </a:r>
          </a:p>
          <a:p>
            <a:endParaRPr lang="en-US" dirty="0"/>
          </a:p>
        </p:txBody>
      </p:sp>
      <p:pic>
        <p:nvPicPr>
          <p:cNvPr id="4" name="Picture 3">
            <a:extLst>
              <a:ext uri="{FF2B5EF4-FFF2-40B4-BE49-F238E27FC236}">
                <a16:creationId xmlns:a16="http://schemas.microsoft.com/office/drawing/2014/main" id="{FB617616-3095-3952-025A-2E3F8A7E190A}"/>
              </a:ext>
            </a:extLst>
          </p:cNvPr>
          <p:cNvPicPr>
            <a:picLocks noChangeAspect="1"/>
          </p:cNvPicPr>
          <p:nvPr/>
        </p:nvPicPr>
        <p:blipFill>
          <a:blip r:embed="rId2"/>
          <a:stretch>
            <a:fillRect/>
          </a:stretch>
        </p:blipFill>
        <p:spPr>
          <a:xfrm>
            <a:off x="3562476" y="5494904"/>
            <a:ext cx="2019048" cy="600000"/>
          </a:xfrm>
          <a:prstGeom prst="rect">
            <a:avLst/>
          </a:prstGeom>
        </p:spPr>
      </p:pic>
    </p:spTree>
    <p:extLst>
      <p:ext uri="{BB962C8B-B14F-4D97-AF65-F5344CB8AC3E}">
        <p14:creationId xmlns:p14="http://schemas.microsoft.com/office/powerpoint/2010/main" val="392517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24DD4-6B8E-470E-D4A1-DC4D2C5B7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066BDB-E106-5489-B5A5-1DB48F420F05}"/>
              </a:ext>
            </a:extLst>
          </p:cNvPr>
          <p:cNvSpPr>
            <a:spLocks noGrp="1"/>
          </p:cNvSpPr>
          <p:nvPr>
            <p:ph type="title"/>
          </p:nvPr>
        </p:nvSpPr>
        <p:spPr/>
        <p:txBody>
          <a:bodyPr>
            <a:normAutofit/>
          </a:bodyPr>
          <a:lstStyle/>
          <a:p>
            <a:pPr algn="ctr"/>
            <a:r>
              <a:rPr lang="en-US" sz="3600" dirty="0"/>
              <a:t>Frequently Ask Questions</a:t>
            </a:r>
          </a:p>
        </p:txBody>
      </p:sp>
      <p:sp>
        <p:nvSpPr>
          <p:cNvPr id="3" name="Content Placeholder 2">
            <a:extLst>
              <a:ext uri="{FF2B5EF4-FFF2-40B4-BE49-F238E27FC236}">
                <a16:creationId xmlns:a16="http://schemas.microsoft.com/office/drawing/2014/main" id="{96302118-445E-1DD5-06A9-983C87CFEAB2}"/>
              </a:ext>
            </a:extLst>
          </p:cNvPr>
          <p:cNvSpPr>
            <a:spLocks noGrp="1"/>
          </p:cNvSpPr>
          <p:nvPr>
            <p:ph idx="1"/>
          </p:nvPr>
        </p:nvSpPr>
        <p:spPr/>
        <p:txBody>
          <a:bodyPr>
            <a:normAutofit/>
          </a:bodyPr>
          <a:lstStyle/>
          <a:p>
            <a:pPr marL="971550" indent="-285750" algn="just">
              <a:lnSpc>
                <a:spcPct val="100000"/>
              </a:lnSpc>
              <a:spcBef>
                <a:spcPts val="0"/>
              </a:spcBef>
            </a:pPr>
            <a:r>
              <a:rPr lang="en-US" sz="1800" dirty="0">
                <a:latin typeface="Calibri" panose="020F0502020204030204" pitchFamily="34" charset="0"/>
                <a:ea typeface="Times New Roman" panose="02020603050405020304" pitchFamily="18" charset="0"/>
                <a:cs typeface="Times New Roman" panose="02020603050405020304" pitchFamily="18" charset="0"/>
              </a:rPr>
              <a:t>Q: What happens if Melvin Farms project does not pay their tax bill?</a:t>
            </a:r>
          </a:p>
          <a:p>
            <a:pPr marL="685800" indent="0" algn="just">
              <a:lnSpc>
                <a:spcPct val="100000"/>
              </a:lnSpc>
              <a:spcBef>
                <a:spcPts val="0"/>
              </a:spcBef>
              <a:buNone/>
            </a:pPr>
            <a:r>
              <a:rPr lang="en-US" sz="1800" dirty="0">
                <a:latin typeface="Calibri" panose="020F0502020204030204" pitchFamily="34" charset="0"/>
                <a:ea typeface="Times New Roman" panose="02020603050405020304" pitchFamily="18" charset="0"/>
                <a:cs typeface="Times New Roman" panose="02020603050405020304" pitchFamily="18" charset="0"/>
              </a:rPr>
              <a:t>	 A: Onondaga County will reimburse the Town for any unpaid tax bills. </a:t>
            </a:r>
          </a:p>
          <a:p>
            <a:pPr marL="971550" indent="-285750" algn="just">
              <a:lnSpc>
                <a:spcPct val="100000"/>
              </a:lnSpc>
              <a:spcBef>
                <a:spcPts val="0"/>
              </a:spcBef>
            </a:pPr>
            <a:r>
              <a:rPr lang="en-US" sz="1800" dirty="0">
                <a:latin typeface="Calibri" panose="020F0502020204030204" pitchFamily="34" charset="0"/>
                <a:ea typeface="Times New Roman" panose="02020603050405020304" pitchFamily="18" charset="0"/>
                <a:cs typeface="Times New Roman" panose="02020603050405020304" pitchFamily="18" charset="0"/>
              </a:rPr>
              <a:t>Q: When will homeowners receive their first sewer district tax bill?</a:t>
            </a:r>
          </a:p>
          <a:p>
            <a:pPr marL="685800" indent="0" algn="just">
              <a:lnSpc>
                <a:spcPct val="100000"/>
              </a:lnSpc>
              <a:spcBef>
                <a:spcPts val="0"/>
              </a:spcBef>
              <a:buNone/>
            </a:pPr>
            <a:r>
              <a:rPr lang="en-US" sz="1800" dirty="0">
                <a:latin typeface="Calibri" panose="020F0502020204030204" pitchFamily="34" charset="0"/>
                <a:ea typeface="Times New Roman" panose="02020603050405020304" pitchFamily="18" charset="0"/>
                <a:cs typeface="Times New Roman" panose="02020603050405020304" pitchFamily="18" charset="0"/>
              </a:rPr>
              <a:t>	 A: The first sewer district tax bill would be included in the 2028 Town 	 and County tax bill.</a:t>
            </a:r>
          </a:p>
          <a:p>
            <a:pPr marL="971550" indent="-285750" algn="just">
              <a:lnSpc>
                <a:spcPct val="100000"/>
              </a:lnSpc>
              <a:spcBef>
                <a:spcPts val="0"/>
              </a:spcBef>
            </a:pPr>
            <a:r>
              <a:rPr lang="en-US" sz="1800" dirty="0">
                <a:latin typeface="Calibri" panose="020F0502020204030204" pitchFamily="34" charset="0"/>
                <a:ea typeface="Times New Roman" panose="02020603050405020304" pitchFamily="18" charset="0"/>
                <a:cs typeface="Times New Roman" panose="02020603050405020304" pitchFamily="18" charset="0"/>
              </a:rPr>
              <a:t>Q: If more homes are added to the district will our tax bill be lowered.</a:t>
            </a:r>
          </a:p>
          <a:p>
            <a:pPr marL="685800" indent="0" algn="just">
              <a:lnSpc>
                <a:spcPct val="100000"/>
              </a:lnSpc>
              <a:spcBef>
                <a:spcPts val="0"/>
              </a:spcBef>
              <a:buNone/>
            </a:pPr>
            <a:r>
              <a:rPr lang="en-US" sz="1800" dirty="0">
                <a:latin typeface="Calibri" panose="020F0502020204030204" pitchFamily="34" charset="0"/>
                <a:ea typeface="Times New Roman" panose="02020603050405020304" pitchFamily="18" charset="0"/>
                <a:cs typeface="Times New Roman" panose="02020603050405020304" pitchFamily="18" charset="0"/>
              </a:rPr>
              <a:t>	 A: As more homes are added to the district on undeveloped parcels the 	 debt service payment will be lowered.</a:t>
            </a:r>
          </a:p>
          <a:p>
            <a:pPr marL="685800" indent="0" algn="just">
              <a:lnSpc>
                <a:spcPct val="100000"/>
              </a:lnSpc>
              <a:spcBef>
                <a:spcPts val="0"/>
              </a:spcBef>
              <a:buNone/>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971550" indent="-285750" algn="just">
              <a:spcAft>
                <a:spcPts val="800"/>
              </a:spcAft>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685800" indent="0" algn="just">
              <a:spcAft>
                <a:spcPts val="800"/>
              </a:spcAft>
              <a:buNone/>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971550" indent="-285750" algn="just">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algn="just">
              <a:spcAft>
                <a:spcPts val="80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3641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E5EE1-EE1E-A90F-AA7E-71F8E80BB252}"/>
              </a:ext>
            </a:extLst>
          </p:cNvPr>
          <p:cNvSpPr>
            <a:spLocks noGrp="1"/>
          </p:cNvSpPr>
          <p:nvPr>
            <p:ph type="title"/>
          </p:nvPr>
        </p:nvSpPr>
        <p:spPr>
          <a:xfrm>
            <a:off x="628650" y="365127"/>
            <a:ext cx="7886700" cy="934242"/>
          </a:xfrm>
        </p:spPr>
        <p:txBody>
          <a:bodyPr>
            <a:normAutofit fontScale="90000"/>
          </a:bodyPr>
          <a:lstStyle/>
          <a:p>
            <a:pPr algn="ctr"/>
            <a:r>
              <a:rPr lang="en-US" sz="3200" dirty="0"/>
              <a:t>Cold Springs Sewer District #1</a:t>
            </a:r>
            <a:br>
              <a:rPr lang="en-US" sz="3200" dirty="0"/>
            </a:br>
            <a:r>
              <a:rPr lang="en-US" sz="3200" dirty="0"/>
              <a:t>Background Information</a:t>
            </a:r>
          </a:p>
        </p:txBody>
      </p:sp>
      <p:sp>
        <p:nvSpPr>
          <p:cNvPr id="4" name="Content Placeholder 3">
            <a:extLst>
              <a:ext uri="{FF2B5EF4-FFF2-40B4-BE49-F238E27FC236}">
                <a16:creationId xmlns:a16="http://schemas.microsoft.com/office/drawing/2014/main" id="{65DB5234-060F-9CCE-CB11-4490B447E746}"/>
              </a:ext>
            </a:extLst>
          </p:cNvPr>
          <p:cNvSpPr>
            <a:spLocks noGrp="1"/>
          </p:cNvSpPr>
          <p:nvPr>
            <p:ph idx="1"/>
          </p:nvPr>
        </p:nvSpPr>
        <p:spPr/>
        <p:txBody>
          <a:bodyPr>
            <a:normAutofit fontScale="62500" lnSpcReduction="20000"/>
          </a:bodyPr>
          <a:lstStyle/>
          <a:p>
            <a:r>
              <a:rPr lang="en-US" dirty="0"/>
              <a:t>In 2024 the Town of Lysander tasked CHA with performing a sewer study for the overall Cold Spring Peninsula located in the south ease quadrant of the Town.</a:t>
            </a:r>
          </a:p>
          <a:p>
            <a:r>
              <a:rPr lang="en-US" dirty="0"/>
              <a:t>The overall project area is currently served by septic systems with some newer developments having “dry sewers” already installed as part of the Town’s future planning to ultimately provide public sewers to the entire Cold Springs Peninsula.</a:t>
            </a:r>
          </a:p>
          <a:p>
            <a:r>
              <a:rPr lang="en-US" dirty="0"/>
              <a:t>Due to the projected high costs needed to provide public sewer service to the entire peninsula, the 2024 Sewer Study recommended that the project be completed in phases, starting with the pump station located closest to the Melvin Farms parcels, and the gravity sewers that would be directly tributary to that pump station.</a:t>
            </a:r>
          </a:p>
          <a:p>
            <a:r>
              <a:rPr lang="en-US" dirty="0"/>
              <a:t>The Lysander Town Board recently approved the Incentive Zoning Letter of Intent for the Melvin Farms project that necessitates that the Town Board move forward with the Cold Springs Sewer District #1 at this time.</a:t>
            </a:r>
          </a:p>
          <a:p>
            <a:r>
              <a:rPr lang="en-US" dirty="0"/>
              <a:t>This stage of sewer expansion within the Peninsula is also beneficial because it would connect existing dry sewers to the system and provide public sewer to Palmer Elementary School, whose existing septic system is nearing the end of its anticipated service life. </a:t>
            </a:r>
          </a:p>
        </p:txBody>
      </p:sp>
    </p:spTree>
    <p:extLst>
      <p:ext uri="{BB962C8B-B14F-4D97-AF65-F5344CB8AC3E}">
        <p14:creationId xmlns:p14="http://schemas.microsoft.com/office/powerpoint/2010/main" val="3150881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41553-8FA0-0C0F-D7DF-E5F0CE19445D}"/>
              </a:ext>
            </a:extLst>
          </p:cNvPr>
          <p:cNvSpPr>
            <a:spLocks noGrp="1"/>
          </p:cNvSpPr>
          <p:nvPr>
            <p:ph type="ctrTitle"/>
          </p:nvPr>
        </p:nvSpPr>
        <p:spPr>
          <a:xfrm>
            <a:off x="685800" y="535259"/>
            <a:ext cx="7772400" cy="947853"/>
          </a:xfrm>
        </p:spPr>
        <p:txBody>
          <a:bodyPr>
            <a:normAutofit fontScale="90000"/>
          </a:bodyPr>
          <a:lstStyle/>
          <a:p>
            <a:r>
              <a:rPr lang="en-US" sz="3200" dirty="0"/>
              <a:t>Cold Springs Sewer District #1 </a:t>
            </a:r>
            <a:br>
              <a:rPr lang="en-US" sz="3200" dirty="0"/>
            </a:br>
            <a:r>
              <a:rPr lang="en-US" sz="3200" dirty="0"/>
              <a:t>Boundary Map</a:t>
            </a:r>
          </a:p>
        </p:txBody>
      </p:sp>
      <p:sp>
        <p:nvSpPr>
          <p:cNvPr id="3" name="Subtitle 2">
            <a:extLst>
              <a:ext uri="{FF2B5EF4-FFF2-40B4-BE49-F238E27FC236}">
                <a16:creationId xmlns:a16="http://schemas.microsoft.com/office/drawing/2014/main" id="{526D981E-4F3A-B72F-BEA3-19FEB9E86ABE}"/>
              </a:ext>
            </a:extLst>
          </p:cNvPr>
          <p:cNvSpPr>
            <a:spLocks noGrp="1"/>
          </p:cNvSpPr>
          <p:nvPr>
            <p:ph type="subTitle" idx="1"/>
          </p:nvPr>
        </p:nvSpPr>
        <p:spPr/>
        <p:txBody>
          <a:bodyPr/>
          <a:lstStyle/>
          <a:p>
            <a:endParaRPr lang="en-US" dirty="0"/>
          </a:p>
        </p:txBody>
      </p:sp>
      <p:pic>
        <p:nvPicPr>
          <p:cNvPr id="5" name="Picture 4" descr="A map of a city&#10;&#10;AI-generated content may be incorrect.">
            <a:extLst>
              <a:ext uri="{FF2B5EF4-FFF2-40B4-BE49-F238E27FC236}">
                <a16:creationId xmlns:a16="http://schemas.microsoft.com/office/drawing/2014/main" id="{474CF8E7-2360-D6AE-CD6E-7758044F25C3}"/>
              </a:ext>
            </a:extLst>
          </p:cNvPr>
          <p:cNvPicPr>
            <a:picLocks noChangeAspect="1"/>
          </p:cNvPicPr>
          <p:nvPr/>
        </p:nvPicPr>
        <p:blipFill>
          <a:blip r:embed="rId2">
            <a:extLst>
              <a:ext uri="{28A0092B-C50C-407E-A947-70E740481C1C}">
                <a14:useLocalDpi xmlns:a14="http://schemas.microsoft.com/office/drawing/2010/main" val="0"/>
              </a:ext>
            </a:extLst>
          </a:blip>
          <a:srcRect l="18740" t="17985" r="17899" b="5564"/>
          <a:stretch>
            <a:fillRect/>
          </a:stretch>
        </p:blipFill>
        <p:spPr>
          <a:xfrm>
            <a:off x="685800" y="1429933"/>
            <a:ext cx="7606534" cy="4933149"/>
          </a:xfrm>
          <a:prstGeom prst="rect">
            <a:avLst/>
          </a:prstGeom>
        </p:spPr>
      </p:pic>
    </p:spTree>
    <p:extLst>
      <p:ext uri="{BB962C8B-B14F-4D97-AF65-F5344CB8AC3E}">
        <p14:creationId xmlns:p14="http://schemas.microsoft.com/office/powerpoint/2010/main" val="847556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75AE-E319-2E3E-C2B6-4283BFB8FD93}"/>
              </a:ext>
            </a:extLst>
          </p:cNvPr>
          <p:cNvSpPr>
            <a:spLocks noGrp="1"/>
          </p:cNvSpPr>
          <p:nvPr>
            <p:ph type="title"/>
          </p:nvPr>
        </p:nvSpPr>
        <p:spPr/>
        <p:txBody>
          <a:bodyPr>
            <a:normAutofit/>
          </a:bodyPr>
          <a:lstStyle/>
          <a:p>
            <a:pPr algn="ctr"/>
            <a:r>
              <a:rPr lang="en-US" sz="4000" dirty="0"/>
              <a:t>Sewer Infrastructure Plan</a:t>
            </a:r>
          </a:p>
        </p:txBody>
      </p:sp>
      <p:sp>
        <p:nvSpPr>
          <p:cNvPr id="3" name="Content Placeholder 2">
            <a:extLst>
              <a:ext uri="{FF2B5EF4-FFF2-40B4-BE49-F238E27FC236}">
                <a16:creationId xmlns:a16="http://schemas.microsoft.com/office/drawing/2014/main" id="{08565B7B-4E93-958A-2A3D-882D561086FE}"/>
              </a:ext>
            </a:extLst>
          </p:cNvPr>
          <p:cNvSpPr>
            <a:spLocks noGrp="1"/>
          </p:cNvSpPr>
          <p:nvPr>
            <p:ph idx="1"/>
          </p:nvPr>
        </p:nvSpPr>
        <p:spPr/>
        <p:txBody>
          <a:bodyPr>
            <a:normAutofit/>
          </a:bodyPr>
          <a:lstStyle/>
          <a:p>
            <a:pPr marL="0" indent="0">
              <a:buNone/>
            </a:pPr>
            <a:endParaRPr lang="en-US" dirty="0"/>
          </a:p>
          <a:p>
            <a:endParaRPr lang="en-US" dirty="0"/>
          </a:p>
        </p:txBody>
      </p:sp>
      <p:pic>
        <p:nvPicPr>
          <p:cNvPr id="6" name="Picture 5" descr="A screenshot of a computer&#10;&#10;AI-generated content may be incorrect.">
            <a:extLst>
              <a:ext uri="{FF2B5EF4-FFF2-40B4-BE49-F238E27FC236}">
                <a16:creationId xmlns:a16="http://schemas.microsoft.com/office/drawing/2014/main" id="{F19C48E7-48D7-D564-185E-9F4C680EC12B}"/>
              </a:ext>
            </a:extLst>
          </p:cNvPr>
          <p:cNvPicPr>
            <a:picLocks noChangeAspect="1"/>
          </p:cNvPicPr>
          <p:nvPr/>
        </p:nvPicPr>
        <p:blipFill>
          <a:blip r:embed="rId2">
            <a:extLst>
              <a:ext uri="{28A0092B-C50C-407E-A947-70E740481C1C}">
                <a14:useLocalDpi xmlns:a14="http://schemas.microsoft.com/office/drawing/2010/main" val="0"/>
              </a:ext>
            </a:extLst>
          </a:blip>
          <a:srcRect l="29915" t="25259" r="29328" b="16425"/>
          <a:stretch>
            <a:fillRect/>
          </a:stretch>
        </p:blipFill>
        <p:spPr>
          <a:xfrm>
            <a:off x="1087291" y="1343141"/>
            <a:ext cx="6969418" cy="5359985"/>
          </a:xfrm>
          <a:prstGeom prst="rect">
            <a:avLst/>
          </a:prstGeom>
        </p:spPr>
      </p:pic>
    </p:spTree>
    <p:extLst>
      <p:ext uri="{BB962C8B-B14F-4D97-AF65-F5344CB8AC3E}">
        <p14:creationId xmlns:p14="http://schemas.microsoft.com/office/powerpoint/2010/main" val="235891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C783E-A7F3-9843-9C9F-F5F0E4E70D36}"/>
              </a:ext>
            </a:extLst>
          </p:cNvPr>
          <p:cNvSpPr>
            <a:spLocks noGrp="1"/>
          </p:cNvSpPr>
          <p:nvPr>
            <p:ph type="title"/>
          </p:nvPr>
        </p:nvSpPr>
        <p:spPr/>
        <p:txBody>
          <a:bodyPr>
            <a:normAutofit/>
          </a:bodyPr>
          <a:lstStyle/>
          <a:p>
            <a:pPr algn="ctr"/>
            <a:r>
              <a:rPr lang="en-US" sz="3600" dirty="0"/>
              <a:t>Cold Springs Sewer District #1 </a:t>
            </a:r>
            <a:br>
              <a:rPr lang="en-US" sz="3600" dirty="0"/>
            </a:br>
            <a:r>
              <a:rPr lang="en-US" sz="3600" dirty="0"/>
              <a:t>Preliminary Cost Estimate</a:t>
            </a:r>
          </a:p>
        </p:txBody>
      </p:sp>
      <p:pic>
        <p:nvPicPr>
          <p:cNvPr id="5" name="Content Placeholder 4" descr="A screenshot of a computer&#10;&#10;AI-generated content may be incorrect.">
            <a:extLst>
              <a:ext uri="{FF2B5EF4-FFF2-40B4-BE49-F238E27FC236}">
                <a16:creationId xmlns:a16="http://schemas.microsoft.com/office/drawing/2014/main" id="{1E35DEB1-553C-C3E4-2607-E3E19DD063F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4800" t="27683" r="34021" b="4519"/>
          <a:stretch>
            <a:fillRect/>
          </a:stretch>
        </p:blipFill>
        <p:spPr>
          <a:xfrm>
            <a:off x="960504" y="1470290"/>
            <a:ext cx="7222991" cy="8634214"/>
          </a:xfrm>
        </p:spPr>
      </p:pic>
    </p:spTree>
    <p:extLst>
      <p:ext uri="{BB962C8B-B14F-4D97-AF65-F5344CB8AC3E}">
        <p14:creationId xmlns:p14="http://schemas.microsoft.com/office/powerpoint/2010/main" val="1472961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A4B20-924D-BD2A-2D07-A288E4C42A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3C7F01-9BCB-BC2B-3D86-420695A83DFE}"/>
              </a:ext>
            </a:extLst>
          </p:cNvPr>
          <p:cNvSpPr>
            <a:spLocks noGrp="1"/>
          </p:cNvSpPr>
          <p:nvPr>
            <p:ph type="title"/>
          </p:nvPr>
        </p:nvSpPr>
        <p:spPr/>
        <p:txBody>
          <a:bodyPr>
            <a:normAutofit/>
          </a:bodyPr>
          <a:lstStyle/>
          <a:p>
            <a:pPr algn="ctr"/>
            <a:r>
              <a:rPr lang="en-US" sz="3600" dirty="0"/>
              <a:t>Cold Springs Sewer District #1 </a:t>
            </a:r>
            <a:br>
              <a:rPr lang="en-US" sz="3600" dirty="0"/>
            </a:br>
            <a:r>
              <a:rPr lang="en-US" sz="3600" dirty="0"/>
              <a:t>Estimated First Year Resident Cost </a:t>
            </a:r>
          </a:p>
        </p:txBody>
      </p:sp>
      <p:sp>
        <p:nvSpPr>
          <p:cNvPr id="3" name="Content Placeholder 2">
            <a:extLst>
              <a:ext uri="{FF2B5EF4-FFF2-40B4-BE49-F238E27FC236}">
                <a16:creationId xmlns:a16="http://schemas.microsoft.com/office/drawing/2014/main" id="{FD7D7A0A-CE38-DD98-0AFF-4A2EF88B5C83}"/>
              </a:ext>
            </a:extLst>
          </p:cNvPr>
          <p:cNvSpPr>
            <a:spLocks noGrp="1"/>
          </p:cNvSpPr>
          <p:nvPr>
            <p:ph idx="1"/>
          </p:nvPr>
        </p:nvSpPr>
        <p:spPr/>
        <p:txBody>
          <a:bodyPr>
            <a:normAutofit fontScale="85000" lnSpcReduction="20000"/>
          </a:bodyPr>
          <a:lstStyle/>
          <a:p>
            <a:pPr marL="0" marR="0" algn="just">
              <a:spcAft>
                <a:spcPts val="800"/>
              </a:spcAft>
              <a:buNone/>
            </a:pPr>
            <a:r>
              <a:rPr lang="en-US" dirty="0"/>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EDUs (Equivalent Dwelling Unit included (existing + planned): 681</a:t>
            </a:r>
          </a:p>
          <a:p>
            <a:pPr marL="742950" indent="-285750" algn="just">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Capital cost to Lysander: $3,170,000</a:t>
            </a:r>
          </a:p>
          <a:p>
            <a:pPr marL="971550" indent="-285750" algn="just">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Annual costs per EDU: 	$ 267 (Debt Service)</a:t>
            </a:r>
          </a:p>
          <a:p>
            <a:pPr marL="914400" marR="0" algn="just">
              <a:spcAft>
                <a:spcPts val="8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$ 453 (OCDWEP Fees 2025)</a:t>
            </a:r>
          </a:p>
          <a:p>
            <a:pPr marL="914400" marR="0" algn="just">
              <a:spcAft>
                <a:spcPts val="8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$ 720 (Total)</a:t>
            </a:r>
          </a:p>
          <a:p>
            <a:pPr marL="971550" indent="-285750" algn="just">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Connection costs to public sewer lateral will be the responsibility of each homeowner.  Costs will vary depending on the length of pipe required to reach the sewer lateral.</a:t>
            </a:r>
          </a:p>
          <a:p>
            <a:pPr marL="971550" indent="-285750" algn="just">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Homeowners will be required to decommission the existing septic system on the property. Decommissioning includes pumping the existing septic tank and backfilling the septic tank with sand. </a:t>
            </a:r>
          </a:p>
          <a:p>
            <a:pPr marL="971550" indent="-285750" algn="just">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Town will pursue additional grant opportunities for the project through the 2026 CFA which will may lower the anticipated cost per EDU  </a:t>
            </a:r>
          </a:p>
          <a:p>
            <a:pPr marL="914400" marR="0" algn="just">
              <a:spcAft>
                <a:spcPts val="800"/>
              </a:spcAft>
            </a:pP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NYS Comptroller Annual Cost Threshold, 2025 Sewer: $663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36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CA6F8-5E68-8154-8CA5-E8A3D705AD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A11329-1551-8E9A-A9FF-AD6EE37AB863}"/>
              </a:ext>
            </a:extLst>
          </p:cNvPr>
          <p:cNvSpPr>
            <a:spLocks noGrp="1"/>
          </p:cNvSpPr>
          <p:nvPr>
            <p:ph type="title"/>
          </p:nvPr>
        </p:nvSpPr>
        <p:spPr/>
        <p:txBody>
          <a:bodyPr>
            <a:normAutofit/>
          </a:bodyPr>
          <a:lstStyle/>
          <a:p>
            <a:pPr algn="ctr"/>
            <a:r>
              <a:rPr lang="en-US" sz="3600" dirty="0"/>
              <a:t>Anticipated Project Schedule </a:t>
            </a:r>
          </a:p>
        </p:txBody>
      </p:sp>
      <p:sp>
        <p:nvSpPr>
          <p:cNvPr id="3" name="Content Placeholder 2">
            <a:extLst>
              <a:ext uri="{FF2B5EF4-FFF2-40B4-BE49-F238E27FC236}">
                <a16:creationId xmlns:a16="http://schemas.microsoft.com/office/drawing/2014/main" id="{62221328-41F4-D944-CF2C-045EA90EC394}"/>
              </a:ext>
            </a:extLst>
          </p:cNvPr>
          <p:cNvSpPr>
            <a:spLocks noGrp="1"/>
          </p:cNvSpPr>
          <p:nvPr>
            <p:ph idx="1"/>
          </p:nvPr>
        </p:nvSpPr>
        <p:spPr/>
        <p:txBody>
          <a:bodyPr>
            <a:normAutofit fontScale="85000" lnSpcReduction="10000"/>
          </a:bodyPr>
          <a:lstStyle/>
          <a:p>
            <a:pPr lvl="0"/>
            <a:r>
              <a:rPr lang="en-US" dirty="0"/>
              <a:t>Special District Map Plan and Report Draft approved by Town 11/6/2025 </a:t>
            </a:r>
          </a:p>
          <a:p>
            <a:r>
              <a:rPr lang="en-US" dirty="0"/>
              <a:t>Town Board Special District formation by 12/04/2025</a:t>
            </a:r>
          </a:p>
          <a:p>
            <a:pPr lvl="0"/>
            <a:r>
              <a:rPr lang="en-US" dirty="0"/>
              <a:t>County and NYSDEC review of MPR completed by 1/15/2026</a:t>
            </a:r>
          </a:p>
          <a:p>
            <a:pPr lvl="0"/>
            <a:r>
              <a:rPr lang="en-US" dirty="0"/>
              <a:t>Contract drawing completed by 4/2/2026</a:t>
            </a:r>
          </a:p>
          <a:p>
            <a:pPr lvl="0"/>
            <a:r>
              <a:rPr lang="en-US" dirty="0"/>
              <a:t>County and NYSDEC review of contract drawing completed by 6/7/2026</a:t>
            </a:r>
          </a:p>
          <a:p>
            <a:pPr lvl="0"/>
            <a:r>
              <a:rPr lang="en-US" dirty="0"/>
              <a:t>Project bidding 7/18/2026</a:t>
            </a:r>
          </a:p>
          <a:p>
            <a:pPr lvl="0"/>
            <a:r>
              <a:rPr lang="en-US" dirty="0"/>
              <a:t>Project Award 8/20/2026</a:t>
            </a:r>
          </a:p>
          <a:p>
            <a:pPr lvl="0"/>
            <a:r>
              <a:rPr lang="en-US" dirty="0"/>
              <a:t>Project construction starting 10/6/2026</a:t>
            </a:r>
          </a:p>
          <a:p>
            <a:pPr lvl="0"/>
            <a:r>
              <a:rPr lang="en-US" dirty="0"/>
              <a:t>Project construction completed by 8/18/2027</a:t>
            </a:r>
          </a:p>
        </p:txBody>
      </p:sp>
    </p:spTree>
    <p:extLst>
      <p:ext uri="{BB962C8B-B14F-4D97-AF65-F5344CB8AC3E}">
        <p14:creationId xmlns:p14="http://schemas.microsoft.com/office/powerpoint/2010/main" val="1183700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1C038-78AB-C36A-1C24-9E2AA1CA6C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40CD7F-2C95-DF47-CFC0-133D1C1A00ED}"/>
              </a:ext>
            </a:extLst>
          </p:cNvPr>
          <p:cNvSpPr>
            <a:spLocks noGrp="1"/>
          </p:cNvSpPr>
          <p:nvPr>
            <p:ph type="title"/>
          </p:nvPr>
        </p:nvSpPr>
        <p:spPr/>
        <p:txBody>
          <a:bodyPr>
            <a:normAutofit/>
          </a:bodyPr>
          <a:lstStyle/>
          <a:p>
            <a:pPr algn="ctr"/>
            <a:r>
              <a:rPr lang="en-US" sz="3600" dirty="0"/>
              <a:t>Frequently Ask Questions</a:t>
            </a:r>
          </a:p>
        </p:txBody>
      </p:sp>
      <p:sp>
        <p:nvSpPr>
          <p:cNvPr id="3" name="Content Placeholder 2">
            <a:extLst>
              <a:ext uri="{FF2B5EF4-FFF2-40B4-BE49-F238E27FC236}">
                <a16:creationId xmlns:a16="http://schemas.microsoft.com/office/drawing/2014/main" id="{2286DF13-F20F-98B9-25B0-72B966246754}"/>
              </a:ext>
            </a:extLst>
          </p:cNvPr>
          <p:cNvSpPr>
            <a:spLocks noGrp="1"/>
          </p:cNvSpPr>
          <p:nvPr>
            <p:ph idx="1"/>
          </p:nvPr>
        </p:nvSpPr>
        <p:spPr/>
        <p:txBody>
          <a:bodyPr>
            <a:normAutofit lnSpcReduction="10000"/>
          </a:bodyPr>
          <a:lstStyle/>
          <a:p>
            <a:pPr marL="971550" indent="-285750" algn="just">
              <a:lnSpc>
                <a:spcPct val="100000"/>
              </a:lnSpc>
              <a:spcBef>
                <a:spcPts val="0"/>
              </a:spcBef>
            </a:pPr>
            <a:r>
              <a:rPr lang="en-US" sz="1800" dirty="0">
                <a:latin typeface="Calibri" panose="020F0502020204030204" pitchFamily="34" charset="0"/>
                <a:ea typeface="Times New Roman" panose="02020603050405020304" pitchFamily="18" charset="0"/>
                <a:cs typeface="Times New Roman" panose="02020603050405020304" pitchFamily="18" charset="0"/>
              </a:rPr>
              <a:t>Q: Will roads be open cut for sewer Installation?</a:t>
            </a:r>
          </a:p>
          <a:p>
            <a:pPr marL="685800" indent="0" algn="just">
              <a:lnSpc>
                <a:spcPct val="100000"/>
              </a:lnSpc>
              <a:spcBef>
                <a:spcPts val="0"/>
              </a:spcBef>
              <a:buNone/>
            </a:pPr>
            <a:r>
              <a:rPr lang="en-US" sz="1800" dirty="0">
                <a:latin typeface="Calibri" panose="020F0502020204030204" pitchFamily="34" charset="0"/>
                <a:ea typeface="Times New Roman" panose="02020603050405020304" pitchFamily="18" charset="0"/>
                <a:cs typeface="Times New Roman" panose="02020603050405020304" pitchFamily="18" charset="0"/>
              </a:rPr>
              <a:t>	 A: To the greatest extent possible road crossing will be directional drilled </a:t>
            </a:r>
          </a:p>
          <a:p>
            <a:pPr marL="971550" indent="-285750" algn="just">
              <a:lnSpc>
                <a:spcPct val="100000"/>
              </a:lnSpc>
              <a:spcBef>
                <a:spcPts val="0"/>
              </a:spcBef>
            </a:pPr>
            <a:r>
              <a:rPr lang="en-US" sz="1800" dirty="0">
                <a:latin typeface="Calibri" panose="020F0502020204030204" pitchFamily="34" charset="0"/>
                <a:ea typeface="Times New Roman" panose="02020603050405020304" pitchFamily="18" charset="0"/>
                <a:cs typeface="Times New Roman" panose="02020603050405020304" pitchFamily="18" charset="0"/>
              </a:rPr>
              <a:t>Q: Will residents get to vote on the proposed sewer district formation?</a:t>
            </a:r>
          </a:p>
          <a:p>
            <a:pPr marL="685800" indent="0" algn="just">
              <a:lnSpc>
                <a:spcPct val="100000"/>
              </a:lnSpc>
              <a:spcBef>
                <a:spcPts val="0"/>
              </a:spcBef>
              <a:buNone/>
            </a:pPr>
            <a:r>
              <a:rPr lang="en-US" sz="1800" dirty="0">
                <a:latin typeface="Calibri" panose="020F0502020204030204" pitchFamily="34" charset="0"/>
                <a:ea typeface="Times New Roman" panose="02020603050405020304" pitchFamily="18" charset="0"/>
                <a:cs typeface="Times New Roman" panose="02020603050405020304" pitchFamily="18" charset="0"/>
              </a:rPr>
              <a:t>	 A: The sewer district formation is subject to permissive referendum.  If a 	petition is presented to the Town Board that includes at least 10% of the 	property  owners that voted in the last governor election a requesting a 	vote one will be held.</a:t>
            </a:r>
          </a:p>
          <a:p>
            <a:pPr marL="971550" indent="-285750" algn="just">
              <a:lnSpc>
                <a:spcPct val="100000"/>
              </a:lnSpc>
              <a:spcBef>
                <a:spcPts val="0"/>
              </a:spcBef>
            </a:pPr>
            <a:r>
              <a:rPr lang="en-US" sz="1800" dirty="0">
                <a:latin typeface="Calibri" panose="020F0502020204030204" pitchFamily="34" charset="0"/>
                <a:ea typeface="Times New Roman" panose="02020603050405020304" pitchFamily="18" charset="0"/>
                <a:cs typeface="Times New Roman" panose="02020603050405020304" pitchFamily="18" charset="0"/>
              </a:rPr>
              <a:t>Q: How much pipe will each property owner need to install to connect to the public sewer?</a:t>
            </a:r>
          </a:p>
          <a:p>
            <a:pPr marL="685800" indent="0" algn="just">
              <a:lnSpc>
                <a:spcPct val="100000"/>
              </a:lnSpc>
              <a:spcBef>
                <a:spcPts val="0"/>
              </a:spcBef>
              <a:buNone/>
            </a:pPr>
            <a:r>
              <a:rPr lang="en-US" sz="1800" dirty="0">
                <a:latin typeface="Calibri" panose="020F0502020204030204" pitchFamily="34" charset="0"/>
                <a:ea typeface="Times New Roman" panose="02020603050405020304" pitchFamily="18" charset="0"/>
                <a:cs typeface="Times New Roman" panose="02020603050405020304" pitchFamily="18" charset="0"/>
              </a:rPr>
              <a:t>	 A: The public sewer lateral will terminate at the public road right-of-way. 	 The distance required to connect will depend on how far off the road 	 your home sits.</a:t>
            </a:r>
          </a:p>
          <a:p>
            <a:pPr marL="971550" indent="-285750" algn="just">
              <a:lnSpc>
                <a:spcPct val="100000"/>
              </a:lnSpc>
              <a:spcBef>
                <a:spcPts val="0"/>
              </a:spcBef>
            </a:pPr>
            <a:r>
              <a:rPr lang="en-US" sz="1800" dirty="0">
                <a:latin typeface="Calibri" panose="020F0502020204030204" pitchFamily="34" charset="0"/>
                <a:ea typeface="Times New Roman" panose="02020603050405020304" pitchFamily="18" charset="0"/>
                <a:cs typeface="Times New Roman" panose="02020603050405020304" pitchFamily="18" charset="0"/>
              </a:rPr>
              <a:t>Q: Will residents get to vote on the proposed sewer district formation?</a:t>
            </a:r>
          </a:p>
          <a:p>
            <a:pPr marL="685800" indent="0" algn="just">
              <a:lnSpc>
                <a:spcPct val="100000"/>
              </a:lnSpc>
              <a:spcBef>
                <a:spcPts val="0"/>
              </a:spcBef>
              <a:buNone/>
            </a:pPr>
            <a:r>
              <a:rPr lang="en-US" sz="1800" dirty="0">
                <a:latin typeface="Calibri" panose="020F0502020204030204" pitchFamily="34" charset="0"/>
                <a:ea typeface="Times New Roman" panose="02020603050405020304" pitchFamily="18" charset="0"/>
                <a:cs typeface="Times New Roman" panose="02020603050405020304" pitchFamily="18" charset="0"/>
              </a:rPr>
              <a:t>	 A: The sewer district formation is subject to permissive referendum.  If a 	petition is presented to the Town Board that includes at least 10% of the 	property  owners that voted in the last governor election a requesting a 	vote one will be held.</a:t>
            </a:r>
          </a:p>
          <a:p>
            <a:pPr marL="971550" indent="-285750" algn="just">
              <a:lnSpc>
                <a:spcPct val="100000"/>
              </a:lnSpc>
              <a:spcBef>
                <a:spcPts val="0"/>
              </a:spcBef>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971550" indent="-285750" algn="just">
              <a:spcAft>
                <a:spcPts val="800"/>
              </a:spcAft>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685800" indent="0" algn="just">
              <a:spcAft>
                <a:spcPts val="800"/>
              </a:spcAft>
              <a:buNone/>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971550" indent="-285750" algn="just">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algn="just">
              <a:spcAft>
                <a:spcPts val="80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293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CD218-6E6E-E85E-CF5E-4ECBD1B390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C516CB-D09F-134B-FB85-64F8DCA035BE}"/>
              </a:ext>
            </a:extLst>
          </p:cNvPr>
          <p:cNvSpPr>
            <a:spLocks noGrp="1"/>
          </p:cNvSpPr>
          <p:nvPr>
            <p:ph type="title"/>
          </p:nvPr>
        </p:nvSpPr>
        <p:spPr/>
        <p:txBody>
          <a:bodyPr>
            <a:normAutofit/>
          </a:bodyPr>
          <a:lstStyle/>
          <a:p>
            <a:pPr algn="ctr"/>
            <a:r>
              <a:rPr lang="en-US" sz="3600" dirty="0"/>
              <a:t>Frequently Ask Questions</a:t>
            </a:r>
          </a:p>
        </p:txBody>
      </p:sp>
      <p:sp>
        <p:nvSpPr>
          <p:cNvPr id="3" name="Content Placeholder 2">
            <a:extLst>
              <a:ext uri="{FF2B5EF4-FFF2-40B4-BE49-F238E27FC236}">
                <a16:creationId xmlns:a16="http://schemas.microsoft.com/office/drawing/2014/main" id="{2B680701-52FE-AEE4-F453-18122E6FDD8B}"/>
              </a:ext>
            </a:extLst>
          </p:cNvPr>
          <p:cNvSpPr>
            <a:spLocks noGrp="1"/>
          </p:cNvSpPr>
          <p:nvPr>
            <p:ph idx="1"/>
          </p:nvPr>
        </p:nvSpPr>
        <p:spPr/>
        <p:txBody>
          <a:bodyPr>
            <a:normAutofit fontScale="92500" lnSpcReduction="10000"/>
          </a:bodyPr>
          <a:lstStyle/>
          <a:p>
            <a:pPr marL="971550" indent="-285750" algn="just">
              <a:lnSpc>
                <a:spcPct val="100000"/>
              </a:lnSpc>
              <a:spcBef>
                <a:spcPts val="0"/>
              </a:spcBef>
            </a:pPr>
            <a:r>
              <a:rPr lang="en-US" sz="1800" dirty="0">
                <a:latin typeface="Calibri" panose="020F0502020204030204" pitchFamily="34" charset="0"/>
                <a:ea typeface="Times New Roman" panose="02020603050405020304" pitchFamily="18" charset="0"/>
                <a:cs typeface="Times New Roman" panose="02020603050405020304" pitchFamily="18" charset="0"/>
              </a:rPr>
              <a:t>Q: What happens if your existing septic system exits your home below the elevation of the public sewer lateral?</a:t>
            </a:r>
          </a:p>
          <a:p>
            <a:pPr marL="685800" indent="0" algn="just">
              <a:lnSpc>
                <a:spcPct val="100000"/>
              </a:lnSpc>
              <a:spcBef>
                <a:spcPts val="0"/>
              </a:spcBef>
              <a:buNone/>
            </a:pPr>
            <a:r>
              <a:rPr lang="en-US" sz="1800" dirty="0">
                <a:latin typeface="Calibri" panose="020F0502020204030204" pitchFamily="34" charset="0"/>
                <a:ea typeface="Times New Roman" panose="02020603050405020304" pitchFamily="18" charset="0"/>
                <a:cs typeface="Times New Roman" panose="02020603050405020304" pitchFamily="18" charset="0"/>
              </a:rPr>
              <a:t>	 A: Public sewer laterals will be installed as deep as gravity will allow.  Some 	 homes may require the installation of a sanitary sewer grinder pump to 	 	 connect to the public sewer.</a:t>
            </a:r>
          </a:p>
          <a:p>
            <a:pPr marL="971550" indent="-285750" algn="just">
              <a:lnSpc>
                <a:spcPct val="100000"/>
              </a:lnSpc>
              <a:spcBef>
                <a:spcPts val="0"/>
              </a:spcBef>
            </a:pPr>
            <a:r>
              <a:rPr lang="en-US" sz="1800" dirty="0">
                <a:latin typeface="Calibri" panose="020F0502020204030204" pitchFamily="34" charset="0"/>
                <a:ea typeface="Times New Roman" panose="02020603050405020304" pitchFamily="18" charset="0"/>
                <a:cs typeface="Times New Roman" panose="02020603050405020304" pitchFamily="18" charset="0"/>
              </a:rPr>
              <a:t>Q: Will the town provide a list of approved contractors for homeowners to use? </a:t>
            </a:r>
          </a:p>
          <a:p>
            <a:pPr marL="685800" indent="0" algn="just">
              <a:lnSpc>
                <a:spcPct val="100000"/>
              </a:lnSpc>
              <a:spcBef>
                <a:spcPts val="0"/>
              </a:spcBef>
              <a:buNone/>
            </a:pPr>
            <a:r>
              <a:rPr lang="en-US" sz="1800" dirty="0">
                <a:latin typeface="Calibri" panose="020F0502020204030204" pitchFamily="34" charset="0"/>
                <a:ea typeface="Times New Roman" panose="02020603050405020304" pitchFamily="18" charset="0"/>
                <a:cs typeface="Times New Roman" panose="02020603050405020304" pitchFamily="18" charset="0"/>
              </a:rPr>
              <a:t>	 A: The Town will not provide recommended contractors.  Residents will 	 be 	 able to hire any contractor they wish that is a licensed plumber.  	 	 There may be cost benefits available for neighbors hiring the same 	 	 contractor and connecting at the same time.</a:t>
            </a:r>
          </a:p>
          <a:p>
            <a:pPr marL="971550" indent="-285750" algn="just">
              <a:lnSpc>
                <a:spcPct val="100000"/>
              </a:lnSpc>
              <a:spcBef>
                <a:spcPts val="0"/>
              </a:spcBef>
            </a:pPr>
            <a:r>
              <a:rPr lang="en-US" sz="1800" dirty="0">
                <a:latin typeface="Calibri" panose="020F0502020204030204" pitchFamily="34" charset="0"/>
                <a:ea typeface="Times New Roman" panose="02020603050405020304" pitchFamily="18" charset="0"/>
                <a:cs typeface="Times New Roman" panose="02020603050405020304" pitchFamily="18" charset="0"/>
              </a:rPr>
              <a:t>Q: How much will it cost to decommission the existing septic system?</a:t>
            </a:r>
          </a:p>
          <a:p>
            <a:pPr marL="685800" indent="0" algn="just">
              <a:lnSpc>
                <a:spcPct val="100000"/>
              </a:lnSpc>
              <a:spcBef>
                <a:spcPts val="0"/>
              </a:spcBef>
              <a:buNone/>
            </a:pPr>
            <a:r>
              <a:rPr lang="en-US" sz="1800" dirty="0">
                <a:latin typeface="Calibri" panose="020F0502020204030204" pitchFamily="34" charset="0"/>
                <a:ea typeface="Times New Roman" panose="02020603050405020304" pitchFamily="18" charset="0"/>
                <a:cs typeface="Times New Roman" panose="02020603050405020304" pitchFamily="18" charset="0"/>
              </a:rPr>
              <a:t>	 A: Septic system decommissioning cost are not expected to exceed 	 	 $2,000.</a:t>
            </a:r>
          </a:p>
          <a:p>
            <a:pPr marL="971550" indent="-285750" algn="just">
              <a:lnSpc>
                <a:spcPct val="100000"/>
              </a:lnSpc>
              <a:spcBef>
                <a:spcPts val="0"/>
              </a:spcBef>
            </a:pPr>
            <a:r>
              <a:rPr lang="en-US" sz="1800" dirty="0">
                <a:latin typeface="Calibri" panose="020F0502020204030204" pitchFamily="34" charset="0"/>
                <a:ea typeface="Times New Roman" panose="02020603050405020304" pitchFamily="18" charset="0"/>
                <a:cs typeface="Times New Roman" panose="02020603050405020304" pitchFamily="18" charset="0"/>
              </a:rPr>
              <a:t>Q: Will homeowners be billed by both the Town and the County if they do not connect to the public sewer? </a:t>
            </a:r>
          </a:p>
          <a:p>
            <a:pPr marL="685800" indent="0" algn="just">
              <a:lnSpc>
                <a:spcPct val="100000"/>
              </a:lnSpc>
              <a:spcBef>
                <a:spcPts val="0"/>
              </a:spcBef>
              <a:buNone/>
            </a:pPr>
            <a:r>
              <a:rPr lang="en-US" sz="1800" dirty="0">
                <a:latin typeface="Calibri" panose="020F0502020204030204" pitchFamily="34" charset="0"/>
                <a:ea typeface="Times New Roman" panose="02020603050405020304" pitchFamily="18" charset="0"/>
                <a:cs typeface="Times New Roman" panose="02020603050405020304" pitchFamily="18" charset="0"/>
              </a:rPr>
              <a:t>	 A: Homeowners will only be responsible to pay the annual debt service until 	 they connect to the public sewer.</a:t>
            </a:r>
          </a:p>
          <a:p>
            <a:pPr marL="971550" indent="-285750" algn="just">
              <a:lnSpc>
                <a:spcPct val="100000"/>
              </a:lnSpc>
              <a:spcBef>
                <a:spcPts val="0"/>
              </a:spcBef>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971550" indent="-285750" algn="just">
              <a:spcAft>
                <a:spcPts val="800"/>
              </a:spcAft>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685800" indent="0" algn="just">
              <a:spcAft>
                <a:spcPts val="800"/>
              </a:spcAft>
              <a:buNone/>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971550" indent="-285750" algn="just">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algn="just">
              <a:spcAft>
                <a:spcPts val="80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4027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292</TotalTime>
  <Words>1018</Words>
  <Application>Microsoft Office PowerPoint</Application>
  <PresentationFormat>On-screen Show (4:3)</PresentationFormat>
  <Paragraphs>66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COLD SPRINGS SEWER DISTRICT #1</vt:lpstr>
      <vt:lpstr>Cold Springs Sewer District #1 Background Information</vt:lpstr>
      <vt:lpstr>Cold Springs Sewer District #1  Boundary Map</vt:lpstr>
      <vt:lpstr>Sewer Infrastructure Plan</vt:lpstr>
      <vt:lpstr>Cold Springs Sewer District #1  Preliminary Cost Estimate</vt:lpstr>
      <vt:lpstr>Cold Springs Sewer District #1  Estimated First Year Resident Cost </vt:lpstr>
      <vt:lpstr>Anticipated Project Schedule </vt:lpstr>
      <vt:lpstr>Frequently Ask Questions</vt:lpstr>
      <vt:lpstr>Frequently Ask Questions</vt:lpstr>
      <vt:lpstr>Frequently Ask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Yager, Allen</dc:creator>
  <cp:lastModifiedBy>Dina Falcone</cp:lastModifiedBy>
  <cp:revision>5</cp:revision>
  <dcterms:created xsi:type="dcterms:W3CDTF">2024-06-20T20:00:08Z</dcterms:created>
  <dcterms:modified xsi:type="dcterms:W3CDTF">2025-12-10T15:55:34Z</dcterms:modified>
</cp:coreProperties>
</file>